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1" r:id="rId2"/>
    <p:sldId id="283" r:id="rId3"/>
    <p:sldId id="278" r:id="rId4"/>
    <p:sldId id="257" r:id="rId5"/>
    <p:sldId id="259" r:id="rId6"/>
    <p:sldId id="276" r:id="rId7"/>
    <p:sldId id="291" r:id="rId8"/>
    <p:sldId id="258" r:id="rId9"/>
    <p:sldId id="274" r:id="rId10"/>
    <p:sldId id="290" r:id="rId11"/>
    <p:sldId id="277" r:id="rId12"/>
    <p:sldId id="289" r:id="rId13"/>
    <p:sldId id="284" r:id="rId14"/>
    <p:sldId id="286" r:id="rId15"/>
    <p:sldId id="261" r:id="rId16"/>
    <p:sldId id="292" r:id="rId17"/>
    <p:sldId id="293" r:id="rId18"/>
    <p:sldId id="271" r:id="rId19"/>
    <p:sldId id="272" r:id="rId20"/>
    <p:sldId id="273" r:id="rId21"/>
    <p:sldId id="287" r:id="rId22"/>
    <p:sldId id="265" r:id="rId23"/>
    <p:sldId id="294" r:id="rId24"/>
    <p:sldId id="295" r:id="rId25"/>
    <p:sldId id="262" r:id="rId26"/>
    <p:sldId id="263" r:id="rId27"/>
    <p:sldId id="275" r:id="rId28"/>
    <p:sldId id="285" r:id="rId29"/>
    <p:sldId id="288" r:id="rId30"/>
    <p:sldId id="268" r:id="rId31"/>
    <p:sldId id="280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998"/>
    <a:srgbClr val="6D84B4"/>
    <a:srgbClr val="D8D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78"/>
    <p:restoredTop sz="86439"/>
  </p:normalViewPr>
  <p:slideViewPr>
    <p:cSldViewPr snapToGrid="0" snapToObjects="1">
      <p:cViewPr varScale="1">
        <p:scale>
          <a:sx n="116" d="100"/>
          <a:sy n="116" d="100"/>
        </p:scale>
        <p:origin x="898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7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3A765-A99B-134B-9D40-F59BD18DCEA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6B521-858D-1E42-8CA4-B4BCF2BC8B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04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50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  <a:r>
              <a:rPr lang="en-US" dirty="0" err="1"/>
              <a:t>tagspace</a:t>
            </a:r>
            <a:r>
              <a:rPr lang="en-US" dirty="0"/>
              <a:t>, what it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0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 datasets</a:t>
            </a:r>
          </a:p>
          <a:p>
            <a:r>
              <a:rPr lang="en-US" dirty="0"/>
              <a:t>Explain</a:t>
            </a:r>
            <a:r>
              <a:rPr lang="en-US" baseline="0" dirty="0"/>
              <a:t> the </a:t>
            </a:r>
            <a:r>
              <a:rPr lang="en-US" dirty="0"/>
              <a:t>baselines</a:t>
            </a:r>
          </a:p>
          <a:p>
            <a:r>
              <a:rPr lang="en-US" dirty="0"/>
              <a:t>Difference between</a:t>
            </a:r>
            <a:r>
              <a:rPr lang="en-US" baseline="0" dirty="0"/>
              <a:t> ours* and ours</a:t>
            </a:r>
          </a:p>
          <a:p>
            <a:r>
              <a:rPr lang="en-US" baseline="0" dirty="0"/>
              <a:t>Provide example from a dataset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7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example form a dataset</a:t>
            </a:r>
          </a:p>
          <a:p>
            <a:r>
              <a:rPr lang="en-US" dirty="0"/>
              <a:t>Not</a:t>
            </a:r>
            <a:r>
              <a:rPr lang="en-US" baseline="0" dirty="0"/>
              <a:t> evaluating on OOV for obvious reasons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Representations as word2vec</a:t>
            </a:r>
          </a:p>
          <a:p>
            <a:r>
              <a:rPr lang="en-US" dirty="0" err="1"/>
              <a:t>Parler</a:t>
            </a:r>
            <a:r>
              <a:rPr lang="en-US" dirty="0"/>
              <a:t> des downstream tasks</a:t>
            </a:r>
          </a:p>
          <a:p>
            <a:r>
              <a:rPr lang="en-US" dirty="0"/>
              <a:t>- A la fin de la slide on </a:t>
            </a:r>
            <a:r>
              <a:rPr lang="en-US" dirty="0" err="1"/>
              <a:t>n’est</a:t>
            </a:r>
            <a:r>
              <a:rPr lang="en-US" dirty="0"/>
              <a:t> pas </a:t>
            </a:r>
            <a:r>
              <a:rPr lang="en-US" dirty="0" err="1"/>
              <a:t>vraiment</a:t>
            </a:r>
            <a:r>
              <a:rPr lang="en-US" dirty="0"/>
              <a:t> motive -&gt; </a:t>
            </a:r>
            <a:r>
              <a:rPr lang="en-US" dirty="0" err="1"/>
              <a:t>changement</a:t>
            </a:r>
            <a:r>
              <a:rPr lang="en-US" dirty="0"/>
              <a:t> de </a:t>
            </a:r>
            <a:r>
              <a:rPr lang="en-US" dirty="0" err="1"/>
              <a:t>titre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3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87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Duplicate this slide</a:t>
            </a:r>
          </a:p>
          <a:p>
            <a:r>
              <a:rPr lang="en-US" dirty="0"/>
              <a:t>Provide better</a:t>
            </a:r>
            <a:r>
              <a:rPr lang="en-US" baseline="0" dirty="0"/>
              <a:t> illustration of skip-gram</a:t>
            </a:r>
          </a:p>
          <a:p>
            <a:r>
              <a:rPr lang="en-US" baseline="0" dirty="0"/>
              <a:t>Provide sentence example of what is w what is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8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Mettre</a:t>
            </a:r>
            <a:r>
              <a:rPr lang="en-US" baseline="0" dirty="0"/>
              <a:t> </a:t>
            </a:r>
            <a:r>
              <a:rPr lang="en-US" baseline="0" dirty="0" err="1"/>
              <a:t>une</a:t>
            </a:r>
            <a:r>
              <a:rPr lang="en-US" baseline="0" dirty="0"/>
              <a:t> slide entre ca et les </a:t>
            </a:r>
            <a:r>
              <a:rPr lang="en-US" baseline="0" dirty="0" err="1"/>
              <a:t>resultats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61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illustration of what is w</a:t>
            </a:r>
            <a:r>
              <a:rPr lang="en-US" baseline="0" dirty="0"/>
              <a:t> and what is the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98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 the baselines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6B521-858D-1E42-8CA4-B4BCF2BC8B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5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76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ogo — Horizontal">
    <p:bg>
      <p:bgPr>
        <a:solidFill>
          <a:srgbClr val="3B59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FB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1899" y="2472020"/>
            <a:ext cx="4828203" cy="191396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6868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resenta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AI_BKGD_Light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749769" y="1655650"/>
            <a:ext cx="10448926" cy="2314576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4591B3"/>
                </a:solidFill>
                <a:latin typeface="+mj-lt"/>
                <a:ea typeface="+mj-ea"/>
                <a:cs typeface="+mj-cs"/>
                <a:sym typeface="FreightSansLFPr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sz="half" idx="1"/>
          </p:nvPr>
        </p:nvSpPr>
        <p:spPr>
          <a:xfrm>
            <a:off x="749769" y="4171776"/>
            <a:ext cx="10448926" cy="1933027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20000"/>
              </a:lnSpc>
              <a:defRPr sz="3000">
                <a:solidFill>
                  <a:srgbClr val="6A717D"/>
                </a:solidFill>
                <a:latin typeface="FreightSansLFPro Semibold"/>
                <a:ea typeface="FreightSansLFPro Semibold"/>
                <a:cs typeface="FreightSansLFPro Semibold"/>
                <a:sym typeface="FreightSansLFPro Semibold"/>
              </a:defRPr>
            </a:lvl1pPr>
            <a:lvl2pPr algn="l">
              <a:lnSpc>
                <a:spcPct val="120000"/>
              </a:lnSpc>
              <a:defRPr>
                <a:solidFill>
                  <a:srgbClr val="6A717D"/>
                </a:solidFill>
                <a:latin typeface="FreightSansLFPro"/>
                <a:ea typeface="FreightSansLFPro"/>
                <a:cs typeface="FreightSansLFPro"/>
                <a:sym typeface="FreightSansLFPro"/>
              </a:defRPr>
            </a:lvl2pPr>
            <a:lvl3pPr algn="l">
              <a:lnSpc>
                <a:spcPct val="120000"/>
              </a:lnSpc>
              <a:defRPr>
                <a:solidFill>
                  <a:srgbClr val="6A717D"/>
                </a:solidFill>
                <a:latin typeface="FreightSansLFPro"/>
                <a:ea typeface="FreightSansLFPro"/>
                <a:cs typeface="FreightSansLFPro"/>
                <a:sym typeface="FreightSansLFPro"/>
              </a:defRPr>
            </a:lvl3pPr>
            <a:lvl4pPr algn="l">
              <a:lnSpc>
                <a:spcPct val="120000"/>
              </a:lnSpc>
              <a:defRPr>
                <a:solidFill>
                  <a:srgbClr val="6A717D"/>
                </a:solidFill>
                <a:latin typeface="FreightSansLFPro"/>
                <a:ea typeface="FreightSansLFPro"/>
                <a:cs typeface="FreightSansLFPro"/>
                <a:sym typeface="FreightSansLFPro"/>
              </a:defRPr>
            </a:lvl4pPr>
            <a:lvl5pPr algn="l">
              <a:lnSpc>
                <a:spcPct val="120000"/>
              </a:lnSpc>
              <a:defRPr>
                <a:solidFill>
                  <a:srgbClr val="6A717D"/>
                </a:solidFill>
                <a:latin typeface="FreightSansLFPro"/>
                <a:ea typeface="FreightSansLFPro"/>
                <a:cs typeface="FreightSansLFPro"/>
                <a:sym typeface="FreightSansLF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328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 i="0">
                <a:latin typeface="FreightSansLFPro Semibold" charset="0"/>
                <a:ea typeface="FreightSansLFPro Semibold" charset="0"/>
                <a:cs typeface="FreightSansLFPro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FreightSansLFPro Medium" charset="0"/>
                <a:ea typeface="FreightSansLFPro Medium" charset="0"/>
                <a:cs typeface="FreightSansLFPro Medium" charset="0"/>
              </a:defRPr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4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2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5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9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78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41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1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ECD06-FA92-AF43-A204-8891559348FD}" type="datetimeFigureOut">
              <a:rPr lang="en-US" smtClean="0"/>
              <a:t>11/23/2016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5AECE-8FF0-BD49-BCD2-9D63F4DD9B8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9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6D84B4"/>
          </a:solidFill>
          <a:latin typeface="FreightSansLFPro Semibold" charset="0"/>
          <a:ea typeface="FreightSansLFPro Semibold" charset="0"/>
          <a:cs typeface="FreightSansLFPro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FreightSansLFPro" charset="0"/>
          <a:ea typeface="FreightSansLFPro" charset="0"/>
          <a:cs typeface="FreightSansLF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FreightSansLFPro" charset="0"/>
          <a:ea typeface="FreightSansLFPro" charset="0"/>
          <a:cs typeface="FreightSansLF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FreightSansLFPro" charset="0"/>
          <a:ea typeface="FreightSansLFPro" charset="0"/>
          <a:cs typeface="FreightSansLF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eightSansLFPro" charset="0"/>
          <a:ea typeface="FreightSansLFPro" charset="0"/>
          <a:cs typeface="FreightSansLF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FreightSansLFPro" charset="0"/>
          <a:ea typeface="FreightSansLFPro" charset="0"/>
          <a:cs typeface="FreightSansLF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0576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the skip-gram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a </a:t>
            </a:r>
            <a:r>
              <a:rPr lang="en-US" dirty="0">
                <a:solidFill>
                  <a:srgbClr val="6D84B4"/>
                </a:solidFill>
              </a:rPr>
              <a:t>negative log likelihood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sum hides </a:t>
            </a:r>
            <a:r>
              <a:rPr lang="en-US" dirty="0">
                <a:solidFill>
                  <a:srgbClr val="6D84B4"/>
                </a:solidFill>
              </a:rPr>
              <a:t>co-occurrence counts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89" y="2702916"/>
            <a:ext cx="5596534" cy="3265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04" y="3570441"/>
            <a:ext cx="4729074" cy="108232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351646" y="4090251"/>
            <a:ext cx="4766059" cy="654518"/>
            <a:chOff x="5139891" y="6053805"/>
            <a:chExt cx="4766059" cy="654518"/>
          </a:xfrm>
        </p:grpSpPr>
        <p:sp>
          <p:nvSpPr>
            <p:cNvPr id="6" name="Rounded Rectangle 5"/>
            <p:cNvSpPr/>
            <p:nvPr/>
          </p:nvSpPr>
          <p:spPr>
            <a:xfrm>
              <a:off x="5139891" y="6053805"/>
              <a:ext cx="1934532" cy="654518"/>
            </a:xfrm>
            <a:prstGeom prst="roundRect">
              <a:avLst/>
            </a:prstGeom>
            <a:noFill/>
            <a:ln w="38100">
              <a:solidFill>
                <a:srgbClr val="3B5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198157" y="6176963"/>
              <a:ext cx="2707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6D84B4"/>
                  </a:solidFill>
                </a:rPr>
                <a:t>Computationally intensive!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50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Approximations to the loss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the multiclass loss by a set of binary logistic losses</a:t>
            </a:r>
          </a:p>
          <a:p>
            <a:r>
              <a:rPr lang="en-US" b="1" dirty="0">
                <a:solidFill>
                  <a:srgbClr val="6D84B4"/>
                </a:solidFill>
              </a:rPr>
              <a:t>Negative sampling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rgbClr val="6D84B4"/>
                </a:solidFill>
              </a:rPr>
              <a:t>Hierarchical </a:t>
            </a:r>
            <a:r>
              <a:rPr lang="en-US" b="1" dirty="0" err="1">
                <a:solidFill>
                  <a:srgbClr val="6D84B4"/>
                </a:solidFill>
              </a:rPr>
              <a:t>softmax</a:t>
            </a:r>
            <a:endParaRPr lang="en-US" b="1" dirty="0">
              <a:solidFill>
                <a:srgbClr val="6D84B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06" y="5217293"/>
            <a:ext cx="5409488" cy="302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306" y="5741351"/>
            <a:ext cx="4300206" cy="2896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9" y="5114311"/>
            <a:ext cx="1560106" cy="1395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306" y="6250046"/>
            <a:ext cx="4098409" cy="3046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415" y="3120328"/>
            <a:ext cx="5547665" cy="795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920" y="5476430"/>
            <a:ext cx="3577184" cy="8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cbow</a:t>
            </a:r>
            <a:r>
              <a:rPr lang="en-US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092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Model probability of a </a:t>
            </a:r>
            <a:r>
              <a:rPr lang="en-US" dirty="0">
                <a:solidFill>
                  <a:srgbClr val="6D84B4"/>
                </a:solidFill>
              </a:rPr>
              <a:t>word</a:t>
            </a:r>
            <a:r>
              <a:rPr lang="en-US" dirty="0"/>
              <a:t> given a context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Continuous </a:t>
            </a:r>
            <a:r>
              <a:rPr lang="en-US" dirty="0">
                <a:solidFill>
                  <a:srgbClr val="6D84B4"/>
                </a:solidFill>
              </a:rPr>
              <a:t>Bag Of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46" y="3064509"/>
            <a:ext cx="251861" cy="195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2477" y="2565661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57566" y="2565661"/>
            <a:ext cx="104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mighty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7442" y="2565661"/>
            <a:ext cx="9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D84B4"/>
                </a:solidFill>
              </a:rPr>
              <a:t>knight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93962" y="25656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Lancelot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0559" y="2565661"/>
            <a:ext cx="1002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fought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7413" y="2565661"/>
            <a:ext cx="114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bravely.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9613" y="174034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68689" y="1349533"/>
            <a:ext cx="83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mighty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447563" y="25589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Lancelot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67428" y="2001337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knight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61681" y="2207672"/>
            <a:ext cx="79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fought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76101" y="1867662"/>
            <a:ext cx="9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bravely.</a:t>
            </a:r>
          </a:p>
        </p:txBody>
      </p:sp>
      <p:sp>
        <p:nvSpPr>
          <p:cNvPr id="38" name="Oval 37"/>
          <p:cNvSpPr/>
          <p:nvPr/>
        </p:nvSpPr>
        <p:spPr>
          <a:xfrm>
            <a:off x="8015900" y="1122605"/>
            <a:ext cx="2137410" cy="2137410"/>
          </a:xfrm>
          <a:prstGeom prst="ellipse">
            <a:avLst/>
          </a:prstGeom>
          <a:noFill/>
          <a:ln w="28575">
            <a:solidFill>
              <a:srgbClr val="6D8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8" idx="6"/>
            <a:endCxn id="26" idx="1"/>
          </p:cNvCxnSpPr>
          <p:nvPr/>
        </p:nvCxnSpPr>
        <p:spPr>
          <a:xfrm flipV="1">
            <a:off x="10153310" y="2186003"/>
            <a:ext cx="714118" cy="5307"/>
          </a:xfrm>
          <a:prstGeom prst="straightConnector1">
            <a:avLst/>
          </a:prstGeom>
          <a:ln w="28575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" idx="0"/>
            <a:endCxn id="7" idx="0"/>
          </p:cNvCxnSpPr>
          <p:nvPr/>
        </p:nvCxnSpPr>
        <p:spPr>
          <a:xfrm rot="5400000" flipH="1" flipV="1">
            <a:off x="2458387" y="1575321"/>
            <a:ext cx="12700" cy="1980681"/>
          </a:xfrm>
          <a:prstGeom prst="curvedConnector3">
            <a:avLst>
              <a:gd name="adj1" fmla="val 4499984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stCxn id="6" idx="0"/>
            <a:endCxn id="7" idx="0"/>
          </p:cNvCxnSpPr>
          <p:nvPr/>
        </p:nvCxnSpPr>
        <p:spPr>
          <a:xfrm rot="5400000" flipH="1" flipV="1">
            <a:off x="2914629" y="2031562"/>
            <a:ext cx="12700" cy="1068198"/>
          </a:xfrm>
          <a:prstGeom prst="curvedConnector3">
            <a:avLst>
              <a:gd name="adj1" fmla="val 2430000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8" idx="0"/>
            <a:endCxn id="7" idx="0"/>
          </p:cNvCxnSpPr>
          <p:nvPr/>
        </p:nvCxnSpPr>
        <p:spPr>
          <a:xfrm rot="16200000" flipV="1">
            <a:off x="4032007" y="1982382"/>
            <a:ext cx="12700" cy="1166558"/>
          </a:xfrm>
          <a:prstGeom prst="curvedConnector3">
            <a:avLst>
              <a:gd name="adj1" fmla="val 2700000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9" idx="0"/>
            <a:endCxn id="7" idx="0"/>
          </p:cNvCxnSpPr>
          <p:nvPr/>
        </p:nvCxnSpPr>
        <p:spPr>
          <a:xfrm rot="16200000" flipV="1">
            <a:off x="4625370" y="1389019"/>
            <a:ext cx="12700" cy="2353283"/>
          </a:xfrm>
          <a:prstGeom prst="curvedConnector3">
            <a:avLst>
              <a:gd name="adj1" fmla="val 4409984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10" idx="0"/>
            <a:endCxn id="7" idx="0"/>
          </p:cNvCxnSpPr>
          <p:nvPr/>
        </p:nvCxnSpPr>
        <p:spPr>
          <a:xfrm rot="16200000" flipV="1">
            <a:off x="5195040" y="819349"/>
            <a:ext cx="12700" cy="3492624"/>
          </a:xfrm>
          <a:prstGeom prst="curvedConnector3">
            <a:avLst>
              <a:gd name="adj1" fmla="val 6570000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55" y="4235238"/>
            <a:ext cx="3838907" cy="31907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9455" y="4734973"/>
            <a:ext cx="3759138" cy="31907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593" y="5751543"/>
            <a:ext cx="2010033" cy="91984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7775" y="3854288"/>
            <a:ext cx="3927811" cy="120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Both models are instances of a </a:t>
            </a:r>
            <a:r>
              <a:rPr lang="en-US" dirty="0">
                <a:solidFill>
                  <a:srgbClr val="6D84B4"/>
                </a:solidFill>
              </a:rPr>
              <a:t>broader set</a:t>
            </a:r>
            <a:r>
              <a:rPr lang="en-US" dirty="0"/>
              <a:t> of models</a:t>
            </a:r>
          </a:p>
          <a:p>
            <a:endParaRPr lang="en-US" dirty="0"/>
          </a:p>
          <a:p>
            <a:r>
              <a:rPr lang="en-US" dirty="0"/>
              <a:t>Different input and output </a:t>
            </a:r>
            <a:r>
              <a:rPr lang="en-US" dirty="0">
                <a:solidFill>
                  <a:srgbClr val="6D84B4"/>
                </a:solidFill>
              </a:rPr>
              <a:t>dictionaries</a:t>
            </a:r>
          </a:p>
          <a:p>
            <a:endParaRPr lang="en-US" dirty="0"/>
          </a:p>
          <a:p>
            <a:r>
              <a:rPr lang="en-US" dirty="0"/>
              <a:t>Common core but different </a:t>
            </a:r>
            <a:r>
              <a:rPr lang="en-US" dirty="0">
                <a:solidFill>
                  <a:srgbClr val="6D84B4"/>
                </a:solidFill>
              </a:rPr>
              <a:t>pooling strategies</a:t>
            </a:r>
          </a:p>
          <a:p>
            <a:endParaRPr lang="en-US" dirty="0"/>
          </a:p>
          <a:p>
            <a:r>
              <a:rPr lang="en-US" dirty="0"/>
              <a:t>Efficient and </a:t>
            </a:r>
            <a:r>
              <a:rPr lang="en-US" dirty="0">
                <a:solidFill>
                  <a:srgbClr val="6D84B4"/>
                </a:solidFill>
              </a:rPr>
              <a:t>modular</a:t>
            </a:r>
            <a:r>
              <a:rPr lang="en-US" dirty="0"/>
              <a:t> C++ implementation</a:t>
            </a:r>
          </a:p>
          <a:p>
            <a:endParaRPr lang="en-US" dirty="0"/>
          </a:p>
          <a:p>
            <a:r>
              <a:rPr lang="en-US" dirty="0"/>
              <a:t>Allows easy building of </a:t>
            </a:r>
            <a:r>
              <a:rPr lang="en-US" dirty="0">
                <a:solidFill>
                  <a:srgbClr val="6D84B4"/>
                </a:solidFill>
              </a:rPr>
              <a:t>extensions</a:t>
            </a:r>
            <a:r>
              <a:rPr lang="en-US" dirty="0"/>
              <a:t> by writing own pooling</a:t>
            </a:r>
          </a:p>
        </p:txBody>
      </p:sp>
    </p:spTree>
    <p:extLst>
      <p:ext uri="{BB962C8B-B14F-4D97-AF65-F5344CB8AC3E}">
        <p14:creationId xmlns:p14="http://schemas.microsoft.com/office/powerpoint/2010/main" val="207969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 of Tricks for Efficient Text Classification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67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text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BoW</a:t>
            </a:r>
            <a:r>
              <a:rPr lang="en-US" dirty="0"/>
              <a:t> model on text classification and tag prediction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very strong (and fast) </a:t>
            </a:r>
            <a:r>
              <a:rPr lang="en-US" dirty="0">
                <a:solidFill>
                  <a:srgbClr val="6D84B4"/>
                </a:solidFill>
              </a:rPr>
              <a:t>baseline</a:t>
            </a:r>
            <a:r>
              <a:rPr lang="en-US" dirty="0"/>
              <a:t>, often on-par with SOTA approaches</a:t>
            </a:r>
          </a:p>
          <a:p>
            <a:r>
              <a:rPr lang="en-US" dirty="0"/>
              <a:t>Ease of use is at the core of the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204569" y="2502444"/>
            <a:ext cx="4354983" cy="18208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Starsmith</a:t>
            </a:r>
            <a:r>
              <a:rPr lang="en-US" sz="1400" dirty="0"/>
              <a:t> (born Finlay Dow-Smith 8 July 1988 Bromley England) is a British songwriter producer remixer and DJ. He studied a classical music degree at the University of Surrey majoring in performance on saxophone. He has already received acclaim for the remixes he has created for Lady Gaga Robyn </a:t>
            </a:r>
            <a:r>
              <a:rPr lang="en-US" sz="1400" dirty="0" err="1"/>
              <a:t>Timbaland</a:t>
            </a:r>
            <a:r>
              <a:rPr lang="en-US" sz="1400" dirty="0"/>
              <a:t> Katy Perry Little Boots Passion Pit Paloma Faith Marina and the Diamonds and </a:t>
            </a:r>
            <a:r>
              <a:rPr lang="en-US" sz="1400" dirty="0" err="1"/>
              <a:t>Frankmusik</a:t>
            </a:r>
            <a:r>
              <a:rPr lang="en-US" sz="1400" dirty="0"/>
              <a:t> amongst many others.</a:t>
            </a:r>
          </a:p>
        </p:txBody>
      </p:sp>
      <p:sp>
        <p:nvSpPr>
          <p:cNvPr id="5" name="TextBox 4"/>
          <p:cNvSpPr txBox="1"/>
          <p:nvPr/>
        </p:nvSpPr>
        <p:spPr>
          <a:xfrm rot="19002923">
            <a:off x="5068767" y="4016049"/>
            <a:ext cx="827214" cy="369332"/>
          </a:xfrm>
          <a:prstGeom prst="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ARTIST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7995" y="2507405"/>
            <a:ext cx="3915893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Rikkavesi</a:t>
            </a:r>
            <a:r>
              <a:rPr lang="en-US" sz="1400" dirty="0"/>
              <a:t> is a medium-sized lake in eastern Finland. At approximately 63 square </a:t>
            </a:r>
            <a:r>
              <a:rPr lang="en-US" sz="1400" dirty="0" err="1"/>
              <a:t>kilometres</a:t>
            </a:r>
            <a:r>
              <a:rPr lang="en-US" sz="1400" dirty="0"/>
              <a:t> (24 </a:t>
            </a:r>
            <a:r>
              <a:rPr lang="en-US" sz="1400" dirty="0" err="1"/>
              <a:t>sq</a:t>
            </a:r>
            <a:r>
              <a:rPr lang="en-US" sz="1400" dirty="0"/>
              <a:t> mi) it is the 66th largest lake in Finland. </a:t>
            </a:r>
            <a:r>
              <a:rPr lang="en-US" sz="1400" dirty="0" err="1"/>
              <a:t>Rikkavesi</a:t>
            </a:r>
            <a:r>
              <a:rPr lang="en-US" sz="1400" dirty="0"/>
              <a:t> is situated in the municipalities of </a:t>
            </a:r>
            <a:r>
              <a:rPr lang="en-US" sz="1400" dirty="0" err="1"/>
              <a:t>Kaavi</a:t>
            </a:r>
            <a:r>
              <a:rPr lang="en-US" sz="1400" dirty="0"/>
              <a:t> </a:t>
            </a:r>
            <a:r>
              <a:rPr lang="en-US" sz="1400" dirty="0" err="1"/>
              <a:t>Outokumpu</a:t>
            </a:r>
            <a:r>
              <a:rPr lang="en-US" sz="1400" dirty="0"/>
              <a:t> and </a:t>
            </a:r>
            <a:r>
              <a:rPr lang="en-US" sz="1400" dirty="0" err="1"/>
              <a:t>Tuusniemi.Rikkavesi</a:t>
            </a:r>
            <a:r>
              <a:rPr lang="en-US" sz="1400" dirty="0"/>
              <a:t> is 101 </a:t>
            </a:r>
            <a:r>
              <a:rPr lang="en-US" sz="1400" dirty="0" err="1"/>
              <a:t>metres</a:t>
            </a:r>
            <a:r>
              <a:rPr lang="en-US" sz="1400" dirty="0"/>
              <a:t> (331 </a:t>
            </a:r>
            <a:r>
              <a:rPr lang="en-US" sz="1400" dirty="0" err="1"/>
              <a:t>ft</a:t>
            </a:r>
            <a:r>
              <a:rPr lang="en-US" sz="1400" dirty="0"/>
              <a:t>) above the sea level. </a:t>
            </a:r>
            <a:r>
              <a:rPr lang="en-US" sz="1400" dirty="0" err="1"/>
              <a:t>Kaavinjärvi</a:t>
            </a:r>
            <a:r>
              <a:rPr lang="en-US" sz="1400" dirty="0"/>
              <a:t> and </a:t>
            </a:r>
            <a:r>
              <a:rPr lang="en-US" sz="1400" dirty="0" err="1"/>
              <a:t>Rikkavesi</a:t>
            </a:r>
            <a:r>
              <a:rPr lang="en-US" sz="1400" dirty="0"/>
              <a:t> are connected by the </a:t>
            </a:r>
            <a:r>
              <a:rPr lang="en-US" sz="1400" dirty="0" err="1"/>
              <a:t>Kaavinkoski</a:t>
            </a:r>
            <a:r>
              <a:rPr lang="en-US" sz="1400" dirty="0"/>
              <a:t> Canal. </a:t>
            </a:r>
            <a:r>
              <a:rPr lang="en-US" sz="1400" dirty="0" err="1"/>
              <a:t>Ohtaansalmi</a:t>
            </a:r>
            <a:r>
              <a:rPr lang="en-US" sz="1400" dirty="0"/>
              <a:t> strait flows from </a:t>
            </a:r>
            <a:r>
              <a:rPr lang="en-US" sz="1400" dirty="0" err="1"/>
              <a:t>Rikkavesi</a:t>
            </a:r>
            <a:r>
              <a:rPr lang="en-US" sz="1400" dirty="0"/>
              <a:t> to </a:t>
            </a:r>
            <a:r>
              <a:rPr lang="en-US" sz="1400" dirty="0" err="1"/>
              <a:t>Juojärvi</a:t>
            </a:r>
            <a:r>
              <a:rPr lang="en-US" sz="1400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 rot="19609081">
            <a:off x="9417325" y="3888639"/>
            <a:ext cx="1428340" cy="369332"/>
          </a:xfrm>
          <a:prstGeom prst="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Natural Place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3325" y="5992297"/>
            <a:ext cx="95853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fasttext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supervised -input data/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dbpedia.train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-output data/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dbpedia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3325" y="6399659"/>
            <a:ext cx="72920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fasttext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test data/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dbpedia.bin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data/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dbpedia.test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probability of a </a:t>
            </a:r>
            <a:r>
              <a:rPr lang="en-US" dirty="0">
                <a:solidFill>
                  <a:srgbClr val="6D84B4"/>
                </a:solidFill>
              </a:rPr>
              <a:t>label</a:t>
            </a:r>
            <a:r>
              <a:rPr lang="en-US" dirty="0"/>
              <a:t> given a </a:t>
            </a:r>
            <a:r>
              <a:rPr lang="en-US" dirty="0">
                <a:solidFill>
                  <a:srgbClr val="6D84B4"/>
                </a:solidFill>
              </a:rPr>
              <a:t>paragraph</a:t>
            </a:r>
          </a:p>
          <a:p>
            <a:endParaRPr lang="en-US" dirty="0">
              <a:solidFill>
                <a:srgbClr val="6D84B4"/>
              </a:solidFill>
            </a:endParaRPr>
          </a:p>
          <a:p>
            <a:endParaRPr lang="en-US" dirty="0">
              <a:solidFill>
                <a:srgbClr val="6D84B4"/>
              </a:solidFill>
            </a:endParaRPr>
          </a:p>
          <a:p>
            <a:endParaRPr lang="en-US" dirty="0">
              <a:solidFill>
                <a:srgbClr val="6D84B4"/>
              </a:solidFill>
            </a:endParaRPr>
          </a:p>
          <a:p>
            <a:r>
              <a:rPr lang="en-US" dirty="0"/>
              <a:t>Paragraph feature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vectors are </a:t>
            </a:r>
            <a:r>
              <a:rPr lang="en-US" dirty="0">
                <a:solidFill>
                  <a:srgbClr val="6D84B4"/>
                </a:solidFill>
              </a:rPr>
              <a:t>latent</a:t>
            </a:r>
            <a:r>
              <a:rPr lang="en-US" dirty="0"/>
              <a:t> and not useful </a:t>
            </a:r>
            <a:r>
              <a:rPr lang="en-US" i="1" dirty="0"/>
              <a:t>per se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6D84B4"/>
                </a:solidFill>
              </a:rPr>
              <a:t>scarce</a:t>
            </a:r>
            <a:r>
              <a:rPr lang="en-US" dirty="0"/>
              <a:t> supervised data, use </a:t>
            </a:r>
            <a:r>
              <a:rPr lang="en-US" dirty="0">
                <a:solidFill>
                  <a:srgbClr val="6D84B4"/>
                </a:solidFill>
              </a:rPr>
              <a:t>pre-trained</a:t>
            </a:r>
            <a:r>
              <a:rPr lang="en-US" dirty="0"/>
              <a:t> word vectors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49" y="2458403"/>
            <a:ext cx="3890551" cy="290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49" y="2875278"/>
            <a:ext cx="3054350" cy="281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0" y="2095500"/>
            <a:ext cx="4241800" cy="133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930" y="3797634"/>
            <a:ext cx="2402610" cy="96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1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to add higher-order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Avoid building n-gram dictionary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9731" y="2606724"/>
            <a:ext cx="2731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 could listen to every track </a:t>
            </a:r>
          </a:p>
          <a:p>
            <a:r>
              <a:rPr lang="en-US" i="1" dirty="0"/>
              <a:t>every minute of every day.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4451760" y="2388252"/>
            <a:ext cx="2560022" cy="1197816"/>
            <a:chOff x="1004068" y="3126481"/>
            <a:chExt cx="2560022" cy="1197816"/>
          </a:xfrm>
        </p:grpSpPr>
        <p:sp>
          <p:nvSpPr>
            <p:cNvPr id="5" name="TextBox 4"/>
            <p:cNvSpPr txBox="1"/>
            <p:nvPr/>
          </p:nvSpPr>
          <p:spPr>
            <a:xfrm>
              <a:off x="1004068" y="3517063"/>
              <a:ext cx="223138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I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73412" y="3912715"/>
              <a:ext cx="526491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could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42793" y="3912715"/>
              <a:ext cx="521297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listen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51534" y="3693264"/>
              <a:ext cx="316305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to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68795" y="3524794"/>
              <a:ext cx="527901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every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63303" y="3528025"/>
              <a:ext cx="495777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track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77819" y="4047298"/>
              <a:ext cx="527901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every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8795" y="3126481"/>
              <a:ext cx="630365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minute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47685" y="3303997"/>
              <a:ext cx="312906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of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30498" y="3699606"/>
              <a:ext cx="527901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every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50576" y="3335400"/>
              <a:ext cx="404726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day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22751" y="2461205"/>
            <a:ext cx="3482465" cy="1064029"/>
            <a:chOff x="3736539" y="3116437"/>
            <a:chExt cx="3482465" cy="1064029"/>
          </a:xfrm>
        </p:grpSpPr>
        <p:sp>
          <p:nvSpPr>
            <p:cNvPr id="16" name="TextBox 15"/>
            <p:cNvSpPr txBox="1"/>
            <p:nvPr/>
          </p:nvSpPr>
          <p:spPr>
            <a:xfrm>
              <a:off x="4842672" y="3903467"/>
              <a:ext cx="600229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I could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9101" y="3139208"/>
              <a:ext cx="898387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could listen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39101" y="3503894"/>
              <a:ext cx="688202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listen to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24198" y="3836871"/>
              <a:ext cx="694806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to every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47747" y="3877288"/>
              <a:ext cx="874278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every track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80612" y="3645606"/>
              <a:ext cx="874278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/>
                <a:t>track every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736539" y="3264441"/>
              <a:ext cx="1008866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every minute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18826" y="3503893"/>
              <a:ext cx="793872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minute of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505204" y="3476654"/>
              <a:ext cx="691408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of every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30885" y="3116437"/>
              <a:ext cx="783228" cy="276999"/>
            </a:xfrm>
            <a:prstGeom prst="rect">
              <a:avLst/>
            </a:prstGeom>
            <a:ln w="28575">
              <a:solidFill>
                <a:srgbClr val="6D84B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dirty="0"/>
                <a:t>every day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42883" y="4591950"/>
            <a:ext cx="2073095" cy="1796235"/>
            <a:chOff x="1442883" y="4591950"/>
            <a:chExt cx="2073095" cy="1796235"/>
          </a:xfrm>
        </p:grpSpPr>
        <p:grpSp>
          <p:nvGrpSpPr>
            <p:cNvPr id="64" name="Group 63"/>
            <p:cNvGrpSpPr/>
            <p:nvPr/>
          </p:nvGrpSpPr>
          <p:grpSpPr>
            <a:xfrm>
              <a:off x="1746426" y="4591950"/>
              <a:ext cx="1466010" cy="1152735"/>
              <a:chOff x="2824867" y="5611036"/>
              <a:chExt cx="1466010" cy="115273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824867" y="5611627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034297" y="5611627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43727" y="5611430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453157" y="5611233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662587" y="5611233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872017" y="5611036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081447" y="5611036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893" y="5821824"/>
              <a:ext cx="93847" cy="18769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6676" y="5814004"/>
              <a:ext cx="242437" cy="19551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2883" y="6141210"/>
              <a:ext cx="2073095" cy="24697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528609" y="4591950"/>
            <a:ext cx="3213702" cy="1796235"/>
            <a:chOff x="4528609" y="4591950"/>
            <a:chExt cx="3213702" cy="1796235"/>
          </a:xfrm>
        </p:grpSpPr>
        <p:grpSp>
          <p:nvGrpSpPr>
            <p:cNvPr id="65" name="Group 64"/>
            <p:cNvGrpSpPr/>
            <p:nvPr/>
          </p:nvGrpSpPr>
          <p:grpSpPr>
            <a:xfrm>
              <a:off x="4528609" y="4591950"/>
              <a:ext cx="3137390" cy="1153236"/>
              <a:chOff x="5902563" y="5611036"/>
              <a:chExt cx="3137390" cy="115323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5902563" y="5611725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11993" y="5611725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321423" y="5611528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30853" y="5611331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740283" y="5611331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949713" y="5611134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7159143" y="5611134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7368573" y="5612128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7578003" y="5612128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787433" y="5611931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996863" y="5611734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206293" y="5611734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415723" y="5611537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8625153" y="5611537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830523" y="5611036"/>
                <a:ext cx="209430" cy="1152144"/>
              </a:xfrm>
              <a:prstGeom prst="rect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0386" y="5767081"/>
              <a:ext cx="351925" cy="24243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8108" y="6141210"/>
              <a:ext cx="2088063" cy="246975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2508" y="5821824"/>
              <a:ext cx="93847" cy="187694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8915754" y="4591359"/>
            <a:ext cx="2073095" cy="1796826"/>
            <a:chOff x="8915754" y="4591359"/>
            <a:chExt cx="2073095" cy="1796826"/>
          </a:xfrm>
        </p:grpSpPr>
        <p:grpSp>
          <p:nvGrpSpPr>
            <p:cNvPr id="66" name="Group 65"/>
            <p:cNvGrpSpPr/>
            <p:nvPr/>
          </p:nvGrpSpPr>
          <p:grpSpPr>
            <a:xfrm>
              <a:off x="9219297" y="4591359"/>
              <a:ext cx="1466010" cy="1152735"/>
              <a:chOff x="2824867" y="5611036"/>
              <a:chExt cx="1466010" cy="1152735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7" name="Rectangle 66"/>
              <p:cNvSpPr/>
              <p:nvPr/>
            </p:nvSpPr>
            <p:spPr>
              <a:xfrm>
                <a:off x="2824867" y="5611627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34297" y="5611627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243727" y="5611430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453157" y="5611233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3662587" y="5611233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3872017" y="5611036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081447" y="5611036"/>
                <a:ext cx="209430" cy="1152144"/>
              </a:xfrm>
              <a:prstGeom prst="rect">
                <a:avLst/>
              </a:prstGeom>
              <a:grpFill/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88007" y="5814004"/>
              <a:ext cx="211155" cy="19551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15754" y="6141210"/>
              <a:ext cx="2073095" cy="246975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5522" y="5821824"/>
              <a:ext cx="93847" cy="187694"/>
            </a:xfrm>
            <a:prstGeom prst="rect">
              <a:avLst/>
            </a:prstGeom>
          </p:spPr>
        </p:pic>
      </p:grpSp>
      <p:sp>
        <p:nvSpPr>
          <p:cNvPr id="38" name="Cross 37"/>
          <p:cNvSpPr/>
          <p:nvPr/>
        </p:nvSpPr>
        <p:spPr>
          <a:xfrm rot="2700000">
            <a:off x="5103836" y="4214895"/>
            <a:ext cx="1969790" cy="1969790"/>
          </a:xfrm>
          <a:prstGeom prst="plus">
            <a:avLst>
              <a:gd name="adj" fmla="val 474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039646" y="4115764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hashed dictionary!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8022751" y="5167746"/>
            <a:ext cx="746764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6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8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537627" y="4541933"/>
            <a:ext cx="6387049" cy="529389"/>
          </a:xfrm>
          <a:prstGeom prst="roundRect">
            <a:avLst>
              <a:gd name="adj" fmla="val 8875"/>
            </a:avLst>
          </a:prstGeom>
          <a:solidFill>
            <a:srgbClr val="D8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- performance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15" y="2452367"/>
            <a:ext cx="9977570" cy="3517733"/>
          </a:xfrm>
        </p:spPr>
      </p:pic>
    </p:spTree>
    <p:extLst>
      <p:ext uri="{BB962C8B-B14F-4D97-AF65-F5344CB8AC3E}">
        <p14:creationId xmlns:p14="http://schemas.microsoft.com/office/powerpoint/2010/main" val="52742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085901" y="3227156"/>
            <a:ext cx="598142" cy="2275687"/>
          </a:xfrm>
          <a:prstGeom prst="roundRect">
            <a:avLst/>
          </a:prstGeom>
          <a:solidFill>
            <a:srgbClr val="D8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 - runtime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25" y="2335773"/>
            <a:ext cx="10344152" cy="3543170"/>
          </a:xfrm>
        </p:spPr>
      </p:pic>
    </p:spTree>
    <p:extLst>
      <p:ext uri="{BB962C8B-B14F-4D97-AF65-F5344CB8AC3E}">
        <p14:creationId xmlns:p14="http://schemas.microsoft.com/office/powerpoint/2010/main" val="33627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749769" y="2455750"/>
            <a:ext cx="10448926" cy="231457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3B5998"/>
                </a:solidFill>
                <a:latin typeface="FreightSansLFPro Semibold" charset="0"/>
                <a:ea typeface="FreightSansLFPro Semibold" charset="0"/>
                <a:cs typeface="FreightSansLFPro Semibold" charset="0"/>
              </a:rPr>
              <a:t>a library for efficient text classification</a:t>
            </a:r>
            <a:br>
              <a:rPr lang="en-US" dirty="0">
                <a:solidFill>
                  <a:srgbClr val="3B5998"/>
                </a:solidFill>
                <a:latin typeface="FreightSansLFPro Semibold" charset="0"/>
                <a:ea typeface="FreightSansLFPro Semibold" charset="0"/>
                <a:cs typeface="FreightSansLFPro Semibold" charset="0"/>
              </a:rPr>
            </a:br>
            <a:r>
              <a:rPr lang="en-US" dirty="0">
                <a:solidFill>
                  <a:srgbClr val="3B5998"/>
                </a:solidFill>
                <a:latin typeface="FreightSansLFPro Semibold" charset="0"/>
                <a:ea typeface="FreightSansLFPro Semibold" charset="0"/>
                <a:cs typeface="FreightSansLFPro Semibold" charset="0"/>
              </a:rPr>
              <a:t>and word representation</a:t>
            </a:r>
            <a:endParaRPr dirty="0">
              <a:solidFill>
                <a:srgbClr val="3B5998"/>
              </a:solidFill>
              <a:latin typeface="FreightSansLFPro Semibold" charset="0"/>
              <a:ea typeface="FreightSansLFPro Semibold" charset="0"/>
              <a:cs typeface="FreightSansLFPro Semibold" charset="0"/>
            </a:endParaRPr>
          </a:p>
        </p:txBody>
      </p:sp>
      <p:sp>
        <p:nvSpPr>
          <p:cNvPr id="129" name="Shape 12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Piotr Bojanowski</a:t>
            </a:r>
          </a:p>
          <a:p>
            <a:pPr marL="0" indent="0">
              <a:buNone/>
            </a:pPr>
            <a:r>
              <a:rPr lang="en-US">
                <a:latin typeface="FreightSansLFPro Light" charset="0"/>
                <a:ea typeface="FreightSansLFPro Light" charset="0"/>
                <a:cs typeface="FreightSansLFPro Light" charset="0"/>
              </a:rPr>
              <a:t>November 23</a:t>
            </a:r>
            <a:r>
              <a:rPr lang="en-US" baseline="30000">
                <a:latin typeface="FreightSansLFPro Light" charset="0"/>
                <a:ea typeface="FreightSansLFPro Light" charset="0"/>
                <a:cs typeface="FreightSansLFPro Light" charset="0"/>
              </a:rPr>
              <a:t>th</a:t>
            </a:r>
            <a:r>
              <a:rPr lang="en-US" dirty="0">
                <a:latin typeface="FreightSansLFPro Light" charset="0"/>
                <a:ea typeface="FreightSansLFPro Light" charset="0"/>
                <a:cs typeface="FreightSansLFPro Light" charset="0"/>
              </a:rPr>
              <a:t>, 2016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" y="1919723"/>
            <a:ext cx="3936204" cy="8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37399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572107" y="4420746"/>
            <a:ext cx="4781693" cy="261257"/>
          </a:xfrm>
          <a:prstGeom prst="roundRect">
            <a:avLst/>
          </a:prstGeom>
          <a:solidFill>
            <a:srgbClr val="D8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prediction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07" y="2046571"/>
            <a:ext cx="4868546" cy="3733927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86507" y="1789915"/>
            <a:ext cx="5181600" cy="4351338"/>
          </a:xfrm>
        </p:spPr>
        <p:txBody>
          <a:bodyPr/>
          <a:lstStyle/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Using Flickr Data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Given an image caption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Predict the most likely tag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Sample outputs: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8" y="4123025"/>
            <a:ext cx="4749893" cy="20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Enriching Word Vectors with Sub-word Information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1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Exploiting sub-word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6368"/>
          </a:xfrm>
        </p:spPr>
        <p:txBody>
          <a:bodyPr>
            <a:normAutofit/>
          </a:bodyPr>
          <a:lstStyle/>
          <a:p>
            <a:r>
              <a:rPr lang="en-US" dirty="0"/>
              <a:t>Represent words as sum of its </a:t>
            </a:r>
            <a:r>
              <a:rPr lang="en-US" dirty="0">
                <a:solidFill>
                  <a:srgbClr val="6D84B4"/>
                </a:solidFill>
              </a:rPr>
              <a:t>character n-grams</a:t>
            </a:r>
          </a:p>
          <a:p>
            <a:pPr lvl="1"/>
            <a:r>
              <a:rPr lang="en-US" dirty="0"/>
              <a:t>We add special positional characters:</a:t>
            </a:r>
          </a:p>
          <a:p>
            <a:pPr lvl="1"/>
            <a:r>
              <a:rPr lang="en-US" dirty="0"/>
              <a:t>All ending n-grams have special meaning</a:t>
            </a:r>
          </a:p>
          <a:p>
            <a:r>
              <a:rPr lang="en-US" dirty="0"/>
              <a:t>Grammatical variations still share most of n-grams</a:t>
            </a:r>
          </a:p>
          <a:p>
            <a:endParaRPr lang="en-US" dirty="0"/>
          </a:p>
          <a:p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  <a:p>
            <a:r>
              <a:rPr lang="en-US" dirty="0"/>
              <a:t>Compound nouns are easy to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240617" y="6031614"/>
            <a:ext cx="817853" cy="461665"/>
          </a:xfrm>
          <a:prstGeom prst="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Tisch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69219" y="6035474"/>
            <a:ext cx="976742" cy="461665"/>
          </a:xfrm>
          <a:prstGeom prst="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Tennis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56710" y="6030328"/>
            <a:ext cx="1583062" cy="461665"/>
          </a:xfrm>
          <a:prstGeom prst="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/>
              <a:t>Tischtennis</a:t>
            </a:r>
            <a:endParaRPr lang="en-US" sz="2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24953"/>
              </p:ext>
            </p:extLst>
          </p:nvPr>
        </p:nvGraphicFramePr>
        <p:xfrm>
          <a:off x="2744601" y="3724174"/>
          <a:ext cx="6702798" cy="1931925"/>
        </p:xfrm>
        <a:graphic>
          <a:graphicData uri="http://schemas.openxmlformats.org/drawingml/2006/table">
            <a:tbl>
              <a:tblPr/>
              <a:tblGrid>
                <a:gridCol w="2234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4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4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70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Singular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Plural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/>
                        <a:t>Nominative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uniwersytety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Genetive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uniwersytetu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uniwersytetów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/>
                        <a:t>Dative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uniwersytetowi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uniwersytetom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/>
                        <a:t>Accusative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uniwersytety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/>
                        <a:t>Instrumental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uniwersytetem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uniwersytetami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/>
                        <a:t>Locative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uniwersytecie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uniwersytetach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032">
                <a:tc>
                  <a:txBody>
                    <a:bodyPr/>
                    <a:lstStyle/>
                    <a:p>
                      <a:r>
                        <a:rPr lang="en-US" sz="1400" dirty="0"/>
                        <a:t>Vocative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uniwersytecie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uniwersytety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 rot="3010699">
            <a:off x="8315846" y="4201448"/>
            <a:ext cx="180228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Polish declension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40617" y="2390941"/>
            <a:ext cx="2332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D84B4"/>
                </a:solidFill>
                <a:latin typeface="Courier" charset="0"/>
                <a:ea typeface="Courier" charset="0"/>
                <a:cs typeface="Courier" charset="0"/>
              </a:rPr>
              <a:t>^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mangerai</a:t>
            </a:r>
            <a:r>
              <a:rPr lang="en-US" sz="2800" dirty="0">
                <a:solidFill>
                  <a:srgbClr val="6D84B4"/>
                </a:solidFill>
                <a:latin typeface="Courier" charset="0"/>
                <a:ea typeface="Courier" charset="0"/>
                <a:cs typeface="Courier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84256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3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As in skip-gram: model probability of a </a:t>
            </a:r>
            <a:r>
              <a:rPr lang="en-US" dirty="0">
                <a:solidFill>
                  <a:srgbClr val="6D84B4"/>
                </a:solidFill>
              </a:rPr>
              <a:t>context word </a:t>
            </a:r>
            <a:r>
              <a:rPr lang="en-US" dirty="0"/>
              <a:t>given a 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Feature of a word computed using n-grams: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for the previous model, use hashing for n-grams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83" y="2355795"/>
            <a:ext cx="3845345" cy="1186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2593760"/>
            <a:ext cx="2962707" cy="2648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789" y="3164177"/>
            <a:ext cx="2946156" cy="264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9279" y="4918484"/>
            <a:ext cx="2374900" cy="10414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39576" y="4691711"/>
            <a:ext cx="3816455" cy="1297149"/>
            <a:chOff x="5994696" y="5012173"/>
            <a:chExt cx="5169685" cy="1757089"/>
          </a:xfrm>
        </p:grpSpPr>
        <p:sp>
          <p:nvSpPr>
            <p:cNvPr id="14" name="TextBox 13"/>
            <p:cNvSpPr txBox="1"/>
            <p:nvPr/>
          </p:nvSpPr>
          <p:spPr>
            <a:xfrm>
              <a:off x="5994696" y="5433386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D84B4"/>
                  </a:solidFill>
                </a:rPr>
                <a:t>man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54070" y="5382540"/>
              <a:ext cx="486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ang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61693" y="5876153"/>
              <a:ext cx="4891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nge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71842" y="5855407"/>
              <a:ext cx="453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ger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10298" y="5603745"/>
              <a:ext cx="453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D84B4"/>
                  </a:solidFill>
                </a:rPr>
                <a:t>era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47919" y="5906692"/>
              <a:ext cx="3969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D84B4"/>
                  </a:solidFill>
                </a:rPr>
                <a:t>rai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50145" y="5012173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mang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46403" y="5033658"/>
              <a:ext cx="586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ange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20911" y="5906692"/>
              <a:ext cx="561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nger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07879" y="5439680"/>
              <a:ext cx="547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gera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82069" y="5163334"/>
              <a:ext cx="499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erai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26601" y="5587274"/>
              <a:ext cx="1063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6D84B4"/>
                  </a:solidFill>
                </a:rPr>
                <a:t>mangerai</a:t>
              </a:r>
              <a:endParaRPr lang="en-US" dirty="0">
                <a:solidFill>
                  <a:srgbClr val="6D84B4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24182" y="6399930"/>
              <a:ext cx="1909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Character n-grams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51870" y="6399930"/>
              <a:ext cx="121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Word itself</a:t>
              </a:r>
            </a:p>
          </p:txBody>
        </p:sp>
        <p:sp>
          <p:nvSpPr>
            <p:cNvPr id="28" name="Cross 27"/>
            <p:cNvSpPr/>
            <p:nvPr/>
          </p:nvSpPr>
          <p:spPr>
            <a:xfrm>
              <a:off x="9056597" y="5501888"/>
              <a:ext cx="465850" cy="465850"/>
            </a:xfrm>
            <a:prstGeom prst="plus">
              <a:avLst>
                <a:gd name="adj" fmla="val 427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2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OOV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to build vectors for unseen words!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Evaluated in our experiments vs. word2vec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14528" y="2440423"/>
            <a:ext cx="8762943" cy="1757089"/>
            <a:chOff x="2401438" y="5012173"/>
            <a:chExt cx="8762943" cy="17570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1438" y="5274480"/>
              <a:ext cx="2374900" cy="10414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994696" y="5433386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D84B4"/>
                  </a:solidFill>
                </a:rPr>
                <a:t>man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554070" y="5382540"/>
              <a:ext cx="486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ang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61693" y="5876153"/>
              <a:ext cx="4891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nge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71842" y="5855407"/>
              <a:ext cx="453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ger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10298" y="5603745"/>
              <a:ext cx="453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D84B4"/>
                  </a:solidFill>
                </a:rPr>
                <a:t>era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47919" y="5906692"/>
              <a:ext cx="3969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6D84B4"/>
                  </a:solidFill>
                </a:rPr>
                <a:t>rai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50145" y="5012173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mang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46403" y="5033658"/>
              <a:ext cx="586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ange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20911" y="5906692"/>
              <a:ext cx="561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nger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7879" y="5439680"/>
              <a:ext cx="5475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gera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82069" y="5163334"/>
              <a:ext cx="4995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6D84B4"/>
                  </a:solidFill>
                </a:rPr>
                <a:t>erai</a:t>
              </a:r>
              <a:endParaRPr lang="en-US" sz="1600" dirty="0">
                <a:solidFill>
                  <a:srgbClr val="6D84B4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26601" y="5587274"/>
              <a:ext cx="1063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6D84B4"/>
                  </a:solidFill>
                </a:rPr>
                <a:t>mangerai</a:t>
              </a:r>
              <a:endParaRPr lang="en-US" dirty="0">
                <a:solidFill>
                  <a:srgbClr val="6D84B4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24182" y="6399930"/>
              <a:ext cx="1909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Character n-grams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51870" y="6399930"/>
              <a:ext cx="121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Word itself</a:t>
              </a:r>
            </a:p>
          </p:txBody>
        </p:sp>
        <p:sp>
          <p:nvSpPr>
            <p:cNvPr id="19" name="Cross 18"/>
            <p:cNvSpPr/>
            <p:nvPr/>
          </p:nvSpPr>
          <p:spPr>
            <a:xfrm>
              <a:off x="9056597" y="5501888"/>
              <a:ext cx="465850" cy="465850"/>
            </a:xfrm>
            <a:prstGeom prst="plus">
              <a:avLst>
                <a:gd name="adj" fmla="val 427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Cross 20"/>
          <p:cNvSpPr/>
          <p:nvPr/>
        </p:nvSpPr>
        <p:spPr>
          <a:xfrm rot="2700000">
            <a:off x="8702034" y="2049472"/>
            <a:ext cx="2347913" cy="2347913"/>
          </a:xfrm>
          <a:prstGeom prst="plus">
            <a:avLst>
              <a:gd name="adj" fmla="val 46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1067191" y="2328126"/>
            <a:ext cx="442819" cy="3775493"/>
          </a:xfrm>
          <a:prstGeom prst="roundRect">
            <a:avLst/>
          </a:prstGeom>
          <a:solidFill>
            <a:srgbClr val="D8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similarity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79" y="1690688"/>
            <a:ext cx="5497529" cy="4607242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99935" y="1825625"/>
            <a:ext cx="5015065" cy="4787316"/>
          </a:xfrm>
        </p:spPr>
        <p:txBody>
          <a:bodyPr>
            <a:normAutofit/>
          </a:bodyPr>
          <a:lstStyle/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Given pairs of words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Human judgement of similarity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Similarity given vectors</a:t>
            </a: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Spearman’s rank correlation</a:t>
            </a: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Works well for rare words and morphologically rich languages!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748" y="3432451"/>
            <a:ext cx="3470250" cy="7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0876548" y="2646948"/>
            <a:ext cx="653143" cy="3169462"/>
          </a:xfrm>
          <a:prstGeom prst="roundRect">
            <a:avLst/>
          </a:prstGeom>
          <a:solidFill>
            <a:srgbClr val="D8DF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23611" cy="4351338"/>
          </a:xfrm>
        </p:spPr>
        <p:txBody>
          <a:bodyPr/>
          <a:lstStyle/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Given triplets of words:</a:t>
            </a: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Predict the analogy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Evaluated using accuracy</a:t>
            </a: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Works well for syntactic analogies</a:t>
            </a:r>
          </a:p>
          <a:p>
            <a:r>
              <a:rPr lang="en-US" dirty="0">
                <a:latin typeface="FreightSansLFPro Medium" charset="0"/>
                <a:ea typeface="FreightSansLFPro Medium" charset="0"/>
                <a:cs typeface="FreightSansLFPro Medium" charset="0"/>
              </a:rPr>
              <a:t>Does not degrade semantic much</a:t>
            </a:r>
          </a:p>
          <a:p>
            <a:endParaRPr lang="en-US" dirty="0">
              <a:latin typeface="FreightSansLFPro Medium" charset="0"/>
              <a:ea typeface="FreightSansLFPro Medium" charset="0"/>
              <a:cs typeface="FreightSansLFPro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418" y="1961608"/>
            <a:ext cx="5042205" cy="407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51" y="2496515"/>
            <a:ext cx="4771949" cy="3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2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764505" y="4368503"/>
            <a:ext cx="5795784" cy="281883"/>
          </a:xfrm>
          <a:prstGeom prst="round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764505" y="5053669"/>
            <a:ext cx="5795784" cy="281883"/>
          </a:xfrm>
          <a:prstGeom prst="roundRect">
            <a:avLst/>
          </a:prstGeom>
          <a:solidFill>
            <a:srgbClr val="D8DFEA"/>
          </a:solidFill>
          <a:ln>
            <a:solidFill>
              <a:srgbClr val="3B5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to state-of-the-art methods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83" y="2536741"/>
            <a:ext cx="9386633" cy="2987619"/>
          </a:xfrm>
        </p:spPr>
      </p:pic>
    </p:spTree>
    <p:extLst>
      <p:ext uri="{BB962C8B-B14F-4D97-AF65-F5344CB8AC3E}">
        <p14:creationId xmlns:p14="http://schemas.microsoft.com/office/powerpoint/2010/main" val="93098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3" y="2410572"/>
            <a:ext cx="10034954" cy="28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07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1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63714" y="-312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029752" y="1884929"/>
            <a:ext cx="7987354" cy="4076814"/>
            <a:chOff x="1919072" y="1884929"/>
            <a:chExt cx="7987354" cy="40768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999" y="1884929"/>
              <a:ext cx="1828800" cy="1828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59" y="1884929"/>
              <a:ext cx="1828800" cy="1828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999" y="4132943"/>
              <a:ext cx="1828800" cy="1828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0259" y="4132943"/>
              <a:ext cx="1828800" cy="1828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1919072" y="3344397"/>
              <a:ext cx="175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Piotr Bojanowski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37722" y="5592411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Armand </a:t>
              </a:r>
              <a:r>
                <a:rPr lang="en-US" dirty="0" err="1"/>
                <a:t>Joulin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3942" y="3344397"/>
              <a:ext cx="1567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Edouard Grave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323942" y="5592411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Tomáš</a:t>
              </a:r>
              <a:r>
                <a:rPr lang="en-US" dirty="0"/>
                <a:t> </a:t>
              </a:r>
              <a:r>
                <a:rPr lang="en-US" dirty="0" err="1"/>
                <a:t>Mikolov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9287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is open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Available on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After 4 months:</a:t>
            </a:r>
          </a:p>
          <a:p>
            <a:pPr marL="914400" lvl="2" indent="0">
              <a:buNone/>
            </a:pPr>
            <a:r>
              <a:rPr lang="en-US" dirty="0"/>
              <a:t>&gt; 5500 stars!</a:t>
            </a:r>
          </a:p>
          <a:p>
            <a:pPr marL="914400" lvl="2" indent="0">
              <a:buNone/>
            </a:pPr>
            <a:r>
              <a:rPr lang="en-US" dirty="0"/>
              <a:t>1.3k members FB group</a:t>
            </a:r>
          </a:p>
          <a:p>
            <a:r>
              <a:rPr lang="en-US" dirty="0"/>
              <a:t>Featured in “popular” press</a:t>
            </a:r>
          </a:p>
          <a:p>
            <a:r>
              <a:rPr lang="en-US" dirty="0"/>
              <a:t>C++ code</a:t>
            </a:r>
          </a:p>
          <a:p>
            <a:r>
              <a:rPr lang="en-US" dirty="0"/>
              <a:t>Bash scripts as examples</a:t>
            </a:r>
          </a:p>
          <a:p>
            <a:r>
              <a:rPr lang="en-US" dirty="0"/>
              <a:t>Very simple usage</a:t>
            </a:r>
          </a:p>
          <a:p>
            <a:r>
              <a:rPr lang="en-US" dirty="0"/>
              <a:t>Several OS projects</a:t>
            </a:r>
          </a:p>
          <a:p>
            <a:pPr marL="457200" lvl="1" indent="0">
              <a:buNone/>
            </a:pPr>
            <a:r>
              <a:rPr lang="en-US" dirty="0"/>
              <a:t>Python wrapper</a:t>
            </a:r>
          </a:p>
          <a:p>
            <a:pPr marL="457200" lvl="1" indent="0">
              <a:buNone/>
            </a:pPr>
            <a:r>
              <a:rPr lang="en-US" dirty="0"/>
              <a:t>Docker files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231" y="1690688"/>
            <a:ext cx="6655118" cy="473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8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647802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Representing words as vectors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Several drawbacks:</a:t>
            </a:r>
          </a:p>
          <a:p>
            <a:pPr lvl="1"/>
            <a:r>
              <a:rPr lang="en-US" dirty="0"/>
              <a:t>No sentence representations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 exploiting morphology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Bleeding simple and fast -&gt; widely used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98457" y="3504578"/>
            <a:ext cx="520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D84B4"/>
                </a:solidFill>
              </a:rPr>
              <a:t>Taking the average pre-trained word vector is popular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98457" y="3824181"/>
            <a:ext cx="2972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6D84B4"/>
                </a:solidFill>
              </a:rPr>
              <a:t>But does not work very well</a:t>
            </a:r>
            <a:r>
              <a:rPr lang="is-IS" dirty="0">
                <a:solidFill>
                  <a:srgbClr val="6D84B4"/>
                </a:solidFill>
              </a:rPr>
              <a:t>…</a:t>
            </a:r>
            <a:endParaRPr lang="en-US" dirty="0">
              <a:solidFill>
                <a:srgbClr val="6D84B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98457" y="4521261"/>
            <a:ext cx="485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D84B4"/>
                </a:solidFill>
              </a:rPr>
              <a:t>Words with same radicals don’t share parameters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23430" y="4962230"/>
            <a:ext cx="206184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disastrous / disaster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03410" y="4962230"/>
            <a:ext cx="20840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/>
              <a:t>angera</a:t>
            </a:r>
            <a:r>
              <a:rPr lang="en-US" dirty="0"/>
              <a:t> / </a:t>
            </a:r>
            <a:r>
              <a:rPr lang="en-US" dirty="0" err="1"/>
              <a:t>mangerai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01954" y="1848876"/>
            <a:ext cx="21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Mikolov</a:t>
            </a:r>
            <a:r>
              <a:rPr lang="en-US" dirty="0"/>
              <a:t> et al. 2013]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1954" y="2269529"/>
            <a:ext cx="4977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Distributed Representations of Words and Phrases and their Compositionality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1954" y="2515393"/>
            <a:ext cx="4027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reightSans Pro Medium" charset="0"/>
                <a:ea typeface="FreightSans Pro Medium" charset="0"/>
                <a:cs typeface="FreightSans Pro Medium" charset="0"/>
              </a:rPr>
              <a:t>Efficient Estimation of Word Representations in Vector Space</a:t>
            </a:r>
          </a:p>
          <a:p>
            <a:endParaRPr lang="en-US" sz="1200" dirty="0">
              <a:latin typeface="FreightSans Pro Medium" charset="0"/>
              <a:ea typeface="FreightSans Pro Medium" charset="0"/>
              <a:cs typeface="FreightSans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the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dirty="0"/>
              <a:t>Unified framework for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 representation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Text classification</a:t>
            </a:r>
          </a:p>
          <a:p>
            <a:r>
              <a:rPr lang="en-US" dirty="0"/>
              <a:t>Core of the library: given a </a:t>
            </a:r>
            <a:r>
              <a:rPr lang="en-US" dirty="0">
                <a:solidFill>
                  <a:srgbClr val="6D84B4"/>
                </a:solidFill>
              </a:rPr>
              <a:t>set of indices </a:t>
            </a:r>
            <a:r>
              <a:rPr lang="en-US" dirty="0"/>
              <a:t>–&gt; predict an </a:t>
            </a:r>
            <a:r>
              <a:rPr lang="en-US" dirty="0">
                <a:solidFill>
                  <a:srgbClr val="6D84B4"/>
                </a:solidFill>
              </a:rPr>
              <a:t>index</a:t>
            </a:r>
          </a:p>
          <a:p>
            <a:r>
              <a:rPr lang="en-US" dirty="0" err="1"/>
              <a:t>cbow</a:t>
            </a:r>
            <a:r>
              <a:rPr lang="en-US" dirty="0"/>
              <a:t>, skip-gram and bow text classification are instances of this model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353998" y="4552145"/>
            <a:ext cx="2733395" cy="1946800"/>
            <a:chOff x="657312" y="4849688"/>
            <a:chExt cx="2733395" cy="1946800"/>
          </a:xfrm>
        </p:grpSpPr>
        <p:sp>
          <p:nvSpPr>
            <p:cNvPr id="5" name="TextBox 4"/>
            <p:cNvSpPr txBox="1"/>
            <p:nvPr/>
          </p:nvSpPr>
          <p:spPr>
            <a:xfrm>
              <a:off x="1678754" y="6427156"/>
              <a:ext cx="690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cbow</a:t>
              </a:r>
              <a:endParaRPr lang="en-US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57312" y="4849688"/>
              <a:ext cx="2733395" cy="1458686"/>
              <a:chOff x="657312" y="4849688"/>
              <a:chExt cx="2733395" cy="1458686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57312" y="4849688"/>
                <a:ext cx="1458686" cy="1458686"/>
              </a:xfrm>
              <a:prstGeom prst="ellipse">
                <a:avLst/>
              </a:prstGeom>
              <a:solidFill>
                <a:srgbClr val="6D84B4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Many words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2432764" y="5100060"/>
                <a:ext cx="957943" cy="957943"/>
              </a:xfrm>
              <a:prstGeom prst="ellipse">
                <a:avLst/>
              </a:prstGeom>
              <a:solidFill>
                <a:srgbClr val="6D84B4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word</a:t>
                </a:r>
              </a:p>
            </p:txBody>
          </p:sp>
          <p:cxnSp>
            <p:nvCxnSpPr>
              <p:cNvPr id="17" name="Straight Arrow Connector 16"/>
              <p:cNvCxnSpPr>
                <a:stCxn id="10" idx="6"/>
                <a:endCxn id="12" idx="2"/>
              </p:cNvCxnSpPr>
              <p:nvPr/>
            </p:nvCxnSpPr>
            <p:spPr>
              <a:xfrm>
                <a:off x="2115998" y="5579031"/>
                <a:ext cx="31676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5108642" y="4802517"/>
            <a:ext cx="2232652" cy="1696428"/>
            <a:chOff x="4411956" y="5100060"/>
            <a:chExt cx="2232652" cy="1696428"/>
          </a:xfrm>
        </p:grpSpPr>
        <p:sp>
          <p:nvSpPr>
            <p:cNvPr id="6" name="TextBox 5"/>
            <p:cNvSpPr txBox="1"/>
            <p:nvPr/>
          </p:nvSpPr>
          <p:spPr>
            <a:xfrm>
              <a:off x="4968578" y="6427156"/>
              <a:ext cx="1119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Skip-gram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411956" y="5100060"/>
              <a:ext cx="2232652" cy="957943"/>
              <a:chOff x="4411956" y="5100060"/>
              <a:chExt cx="2232652" cy="957943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4411956" y="5100060"/>
                <a:ext cx="957943" cy="957943"/>
              </a:xfrm>
              <a:prstGeom prst="ellipse">
                <a:avLst/>
              </a:prstGeom>
              <a:solidFill>
                <a:srgbClr val="6D84B4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word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686665" y="5100060"/>
                <a:ext cx="957943" cy="957943"/>
              </a:xfrm>
              <a:prstGeom prst="ellipse">
                <a:avLst/>
              </a:prstGeom>
              <a:solidFill>
                <a:srgbClr val="6D84B4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word</a:t>
                </a:r>
              </a:p>
            </p:txBody>
          </p:sp>
          <p:cxnSp>
            <p:nvCxnSpPr>
              <p:cNvPr id="20" name="Straight Arrow Connector 19"/>
              <p:cNvCxnSpPr>
                <a:stCxn id="14" idx="6"/>
                <a:endCxn id="15" idx="2"/>
              </p:cNvCxnSpPr>
              <p:nvPr/>
            </p:nvCxnSpPr>
            <p:spPr>
              <a:xfrm>
                <a:off x="5369899" y="5579032"/>
                <a:ext cx="31676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8017290" y="4552145"/>
            <a:ext cx="2745940" cy="1946800"/>
            <a:chOff x="7320604" y="4849688"/>
            <a:chExt cx="2745940" cy="1946800"/>
          </a:xfrm>
        </p:grpSpPr>
        <p:sp>
          <p:nvSpPr>
            <p:cNvPr id="7" name="TextBox 6"/>
            <p:cNvSpPr txBox="1"/>
            <p:nvPr/>
          </p:nvSpPr>
          <p:spPr>
            <a:xfrm>
              <a:off x="7795540" y="6427156"/>
              <a:ext cx="1796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 classification</a:t>
              </a: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320604" y="4849688"/>
              <a:ext cx="2745940" cy="1458686"/>
              <a:chOff x="7320604" y="4849688"/>
              <a:chExt cx="2745940" cy="145868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7320604" y="4849688"/>
                <a:ext cx="1458686" cy="1458686"/>
              </a:xfrm>
              <a:prstGeom prst="ellipse">
                <a:avLst/>
              </a:prstGeom>
              <a:solidFill>
                <a:srgbClr val="6D84B4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Many words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9108601" y="5100060"/>
                <a:ext cx="957943" cy="957943"/>
              </a:xfrm>
              <a:prstGeom prst="ellipse">
                <a:avLst/>
              </a:prstGeom>
              <a:solidFill>
                <a:srgbClr val="6D84B4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label</a:t>
                </a:r>
              </a:p>
            </p:txBody>
          </p:sp>
          <p:cxnSp>
            <p:nvCxnSpPr>
              <p:cNvPr id="22" name="Straight Arrow Connector 21"/>
              <p:cNvCxnSpPr>
                <a:stCxn id="11" idx="6"/>
                <a:endCxn id="13" idx="2"/>
              </p:cNvCxnSpPr>
              <p:nvPr/>
            </p:nvCxnSpPr>
            <p:spPr>
              <a:xfrm>
                <a:off x="8779290" y="5579031"/>
                <a:ext cx="32931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2985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563707" y="4332791"/>
            <a:ext cx="6790169" cy="2281140"/>
            <a:chOff x="1563707" y="4332791"/>
            <a:chExt cx="6790169" cy="2281140"/>
          </a:xfrm>
        </p:grpSpPr>
        <p:sp>
          <p:nvSpPr>
            <p:cNvPr id="31" name="Rectangle 30"/>
            <p:cNvSpPr/>
            <p:nvPr/>
          </p:nvSpPr>
          <p:spPr>
            <a:xfrm>
              <a:off x="1563707" y="4651439"/>
              <a:ext cx="1352675" cy="375071"/>
            </a:xfrm>
            <a:prstGeom prst="rect">
              <a:avLst/>
            </a:prstGeom>
            <a:solidFill>
              <a:srgbClr val="D8DFEA"/>
            </a:solidFill>
            <a:ln>
              <a:solidFill>
                <a:srgbClr val="3B59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5986926" y="4332791"/>
              <a:ext cx="2366950" cy="2281140"/>
              <a:chOff x="4731476" y="4781227"/>
              <a:chExt cx="2366950" cy="20372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4731476" y="4781227"/>
                <a:ext cx="2366950" cy="2037232"/>
              </a:xfrm>
              <a:prstGeom prst="ellipse">
                <a:avLst/>
              </a:prstGeom>
              <a:solidFill>
                <a:srgbClr val="D8DFEA"/>
              </a:solidFill>
              <a:ln>
                <a:solidFill>
                  <a:srgbClr val="3B599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/>
              <p:cNvGrpSpPr/>
              <p:nvPr/>
            </p:nvGrpSpPr>
            <p:grpSpPr>
              <a:xfrm>
                <a:off x="4731476" y="4933379"/>
                <a:ext cx="2309381" cy="1810734"/>
                <a:chOff x="3087975" y="6250924"/>
                <a:chExt cx="2309381" cy="1810734"/>
              </a:xfrm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3087975" y="6932722"/>
                  <a:ext cx="601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man</a:t>
                  </a:r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3647349" y="6887312"/>
                  <a:ext cx="5261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ang</a:t>
                  </a:r>
                  <a:endParaRPr lang="en-US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354972" y="7328147"/>
                  <a:ext cx="5290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nge</a:t>
                  </a:r>
                  <a:endParaRPr lang="en-US" dirty="0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965121" y="7309619"/>
                  <a:ext cx="4873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ger</a:t>
                  </a:r>
                  <a:endParaRPr lang="en-US" dirty="0"/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4432105" y="7046409"/>
                  <a:ext cx="4862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era</a:t>
                  </a: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4641198" y="7355420"/>
                  <a:ext cx="4237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rai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3359478" y="6517980"/>
                  <a:ext cx="7104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mang</a:t>
                  </a:r>
                  <a:endParaRPr lang="en-US" dirty="0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4148463" y="6250924"/>
                  <a:ext cx="6396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ange</a:t>
                  </a:r>
                  <a:endParaRPr lang="en-US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002982" y="7692326"/>
                  <a:ext cx="6092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nger</a:t>
                  </a:r>
                  <a:endParaRPr lang="en-US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803988" y="6677077"/>
                  <a:ext cx="5933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gera</a:t>
                  </a:r>
                  <a:endParaRPr lang="en-US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4183894" y="6668648"/>
                  <a:ext cx="5391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erai</a:t>
                  </a:r>
                  <a:endParaRPr lang="en-US" dirty="0"/>
                </a:p>
              </p:txBody>
            </p:sp>
          </p:grpSp>
        </p:grpSp>
        <p:sp>
          <p:nvSpPr>
            <p:cNvPr id="29" name="Freeform 28"/>
            <p:cNvSpPr/>
            <p:nvPr/>
          </p:nvSpPr>
          <p:spPr>
            <a:xfrm>
              <a:off x="2420066" y="5025763"/>
              <a:ext cx="3602599" cy="728664"/>
            </a:xfrm>
            <a:custGeom>
              <a:avLst/>
              <a:gdLst>
                <a:gd name="connsiteX0" fmla="*/ 0 w 3561348"/>
                <a:gd name="connsiteY0" fmla="*/ 0 h 558237"/>
                <a:gd name="connsiteX1" fmla="*/ 3561348 w 3561348"/>
                <a:gd name="connsiteY1" fmla="*/ 529390 h 558237"/>
                <a:gd name="connsiteX0" fmla="*/ 0 w 3561348"/>
                <a:gd name="connsiteY0" fmla="*/ 0 h 570308"/>
                <a:gd name="connsiteX1" fmla="*/ 3561348 w 3561348"/>
                <a:gd name="connsiteY1" fmla="*/ 529390 h 570308"/>
                <a:gd name="connsiteX0" fmla="*/ 0 w 3602599"/>
                <a:gd name="connsiteY0" fmla="*/ 0 h 683205"/>
                <a:gd name="connsiteX1" fmla="*/ 3602599 w 3602599"/>
                <a:gd name="connsiteY1" fmla="*/ 653143 h 683205"/>
                <a:gd name="connsiteX0" fmla="*/ 0 w 3602599"/>
                <a:gd name="connsiteY0" fmla="*/ 0 h 747675"/>
                <a:gd name="connsiteX1" fmla="*/ 3602599 w 3602599"/>
                <a:gd name="connsiteY1" fmla="*/ 653143 h 747675"/>
                <a:gd name="connsiteX0" fmla="*/ 0 w 3602599"/>
                <a:gd name="connsiteY0" fmla="*/ 0 h 728664"/>
                <a:gd name="connsiteX1" fmla="*/ 3602599 w 3602599"/>
                <a:gd name="connsiteY1" fmla="*/ 653143 h 72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02599" h="728664">
                  <a:moveTo>
                    <a:pt x="0" y="0"/>
                  </a:moveTo>
                  <a:cubicBezTo>
                    <a:pt x="12032" y="480690"/>
                    <a:pt x="2100371" y="906380"/>
                    <a:pt x="3602599" y="653143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main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243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Text classification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Word representation (with character-level features)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7717" y="1910144"/>
            <a:ext cx="4973423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fenomeno</a:t>
            </a:r>
            <a:r>
              <a:rPr lang="en-US" sz="1400" dirty="0"/>
              <a:t> inter is an </a:t>
            </a:r>
            <a:r>
              <a:rPr lang="en-US" sz="1400" dirty="0" err="1"/>
              <a:t>italian</a:t>
            </a:r>
            <a:r>
              <a:rPr lang="en-US" sz="1400" dirty="0"/>
              <a:t> sports magazine entirely dedicated to the football club football club </a:t>
            </a:r>
            <a:r>
              <a:rPr lang="en-US" sz="1400" dirty="0" err="1"/>
              <a:t>internazionale</a:t>
            </a:r>
            <a:r>
              <a:rPr lang="en-US" sz="1400" dirty="0"/>
              <a:t> </a:t>
            </a:r>
            <a:r>
              <a:rPr lang="en-US" sz="1400" dirty="0" err="1"/>
              <a:t>milano</a:t>
            </a:r>
            <a:r>
              <a:rPr lang="en-US" sz="1400" dirty="0"/>
              <a:t> . it is released on a monthly basis . it features articles posters and photos of inter players including both the first team players and the youth system kids as well as club employees . it also feature anecdotes and famous episodes from the club ' s history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1887" y="2417975"/>
            <a:ext cx="14566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Written Work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9121140" y="2602641"/>
            <a:ext cx="102074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8045" y="4540462"/>
            <a:ext cx="4873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FreightSansLFPro" charset="0"/>
                <a:ea typeface="FreightSansLFPro" charset="0"/>
                <a:cs typeface="FreightSansLFPro" charset="0"/>
              </a:rPr>
              <a:t>“Je </a:t>
            </a:r>
            <a:r>
              <a:rPr lang="en-US" sz="2800" dirty="0" err="1">
                <a:latin typeface="FreightSansLFPro" charset="0"/>
                <a:ea typeface="FreightSansLFPro" charset="0"/>
                <a:cs typeface="FreightSansLFPro" charset="0"/>
              </a:rPr>
              <a:t>mangerai</a:t>
            </a:r>
            <a:r>
              <a:rPr lang="en-US" sz="2800" dirty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2800" dirty="0" err="1">
                <a:latin typeface="FreightSansLFPro" charset="0"/>
                <a:ea typeface="FreightSansLFPro" charset="0"/>
                <a:cs typeface="FreightSansLFPro" charset="0"/>
              </a:rPr>
              <a:t>bien</a:t>
            </a:r>
            <a:r>
              <a:rPr lang="en-US" sz="2800" dirty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2800" dirty="0" err="1">
                <a:latin typeface="FreightSansLFPro" charset="0"/>
                <a:ea typeface="FreightSansLFPro" charset="0"/>
                <a:cs typeface="FreightSansLFPro" charset="0"/>
              </a:rPr>
              <a:t>une</a:t>
            </a:r>
            <a:r>
              <a:rPr lang="en-US" sz="2800" dirty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2800" dirty="0" err="1">
                <a:latin typeface="FreightSansLFPro" charset="0"/>
                <a:ea typeface="FreightSansLFPro" charset="0"/>
                <a:cs typeface="FreightSansLFPro" charset="0"/>
              </a:rPr>
              <a:t>pomme</a:t>
            </a:r>
            <a:r>
              <a:rPr lang="en-US" sz="2800" dirty="0">
                <a:latin typeface="FreightSansLFPro" charset="0"/>
                <a:ea typeface="FreightSansLFPro" charset="0"/>
                <a:cs typeface="FreightSansLFPro" charset="0"/>
              </a:rPr>
              <a:t>!”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8353876" y="4466773"/>
            <a:ext cx="2412103" cy="1884117"/>
            <a:chOff x="8353876" y="4466773"/>
            <a:chExt cx="2412103" cy="1884117"/>
          </a:xfrm>
        </p:grpSpPr>
        <p:sp>
          <p:nvSpPr>
            <p:cNvPr id="24" name="TextBox 23"/>
            <p:cNvSpPr txBox="1"/>
            <p:nvPr/>
          </p:nvSpPr>
          <p:spPr>
            <a:xfrm>
              <a:off x="9853550" y="4466773"/>
              <a:ext cx="35458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je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57058" y="4971042"/>
              <a:ext cx="59663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bien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853550" y="5473361"/>
              <a:ext cx="5437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une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53550" y="5981558"/>
              <a:ext cx="9124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pomme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23" idx="6"/>
              <a:endCxn id="24" idx="1"/>
            </p:cNvCxnSpPr>
            <p:nvPr/>
          </p:nvCxnSpPr>
          <p:spPr>
            <a:xfrm flipV="1">
              <a:off x="8353876" y="4651439"/>
              <a:ext cx="1499674" cy="8219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3" idx="6"/>
              <a:endCxn id="25" idx="1"/>
            </p:cNvCxnSpPr>
            <p:nvPr/>
          </p:nvCxnSpPr>
          <p:spPr>
            <a:xfrm flipV="1">
              <a:off x="8353876" y="5155708"/>
              <a:ext cx="1503182" cy="317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3" idx="6"/>
              <a:endCxn id="26" idx="1"/>
            </p:cNvCxnSpPr>
            <p:nvPr/>
          </p:nvCxnSpPr>
          <p:spPr>
            <a:xfrm>
              <a:off x="8353876" y="5473361"/>
              <a:ext cx="1499674" cy="1846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3" idx="6"/>
              <a:endCxn id="27" idx="1"/>
            </p:cNvCxnSpPr>
            <p:nvPr/>
          </p:nvCxnSpPr>
          <p:spPr>
            <a:xfrm>
              <a:off x="8353876" y="5473361"/>
              <a:ext cx="1499674" cy="6928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8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knowledge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skip-gram and </a:t>
            </a:r>
            <a:r>
              <a:rPr lang="en-US" dirty="0" err="1"/>
              <a:t>cbow</a:t>
            </a:r>
            <a:r>
              <a:rPr lang="en-US" dirty="0"/>
              <a:t> models of word2vec</a:t>
            </a:r>
          </a:p>
        </p:txBody>
      </p:sp>
    </p:spTree>
    <p:extLst>
      <p:ext uri="{BB962C8B-B14F-4D97-AF65-F5344CB8AC3E}">
        <p14:creationId xmlns:p14="http://schemas.microsoft.com/office/powerpoint/2010/main" val="7760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85" y="1974186"/>
            <a:ext cx="7851039" cy="4296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70339" y="6422746"/>
            <a:ext cx="21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Mikolov</a:t>
            </a:r>
            <a:r>
              <a:rPr lang="en-US" dirty="0"/>
              <a:t> et al. 2013]</a:t>
            </a:r>
          </a:p>
        </p:txBody>
      </p:sp>
    </p:spTree>
    <p:extLst>
      <p:ext uri="{BB962C8B-B14F-4D97-AF65-F5344CB8AC3E}">
        <p14:creationId xmlns:p14="http://schemas.microsoft.com/office/powerpoint/2010/main" val="72404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skip-gram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18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 probability of a </a:t>
            </a:r>
            <a:r>
              <a:rPr lang="en-US" dirty="0">
                <a:solidFill>
                  <a:srgbClr val="6D84B4"/>
                </a:solidFill>
              </a:rPr>
              <a:t>context word </a:t>
            </a:r>
            <a:r>
              <a:rPr lang="en-US" dirty="0"/>
              <a:t>given a word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vectors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00" y="4643230"/>
            <a:ext cx="3249450" cy="2920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589" y="5932139"/>
            <a:ext cx="1374691" cy="397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268" y="4471050"/>
            <a:ext cx="3957523" cy="12249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189" y="5083524"/>
            <a:ext cx="3249450" cy="290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9146" y="3064509"/>
            <a:ext cx="251861" cy="1955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2477" y="2565661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7566" y="2565661"/>
            <a:ext cx="104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mighty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7442" y="2565661"/>
            <a:ext cx="962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6D84B4"/>
                </a:solidFill>
              </a:rPr>
              <a:t>knight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3962" y="2565661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Lancelot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00559" y="2565661"/>
            <a:ext cx="1002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fought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7413" y="2565661"/>
            <a:ext cx="1147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bravely.</a:t>
            </a:r>
          </a:p>
        </p:txBody>
      </p:sp>
      <p:cxnSp>
        <p:nvCxnSpPr>
          <p:cNvPr id="24" name="Curved Connector 23"/>
          <p:cNvCxnSpPr>
            <a:stCxn id="19" idx="0"/>
            <a:endCxn id="20" idx="0"/>
          </p:cNvCxnSpPr>
          <p:nvPr/>
        </p:nvCxnSpPr>
        <p:spPr>
          <a:xfrm rot="5400000" flipH="1" flipV="1">
            <a:off x="4032007" y="1982382"/>
            <a:ext cx="12700" cy="1166558"/>
          </a:xfrm>
          <a:prstGeom prst="curvedConnector3">
            <a:avLst>
              <a:gd name="adj1" fmla="val 2234488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9" idx="0"/>
            <a:endCxn id="21" idx="0"/>
          </p:cNvCxnSpPr>
          <p:nvPr/>
        </p:nvCxnSpPr>
        <p:spPr>
          <a:xfrm rot="5400000" flipH="1" flipV="1">
            <a:off x="4625369" y="1389020"/>
            <a:ext cx="12700" cy="2353283"/>
          </a:xfrm>
          <a:prstGeom prst="curvedConnector3">
            <a:avLst>
              <a:gd name="adj1" fmla="val 3662071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9" idx="0"/>
            <a:endCxn id="22" idx="0"/>
          </p:cNvCxnSpPr>
          <p:nvPr/>
        </p:nvCxnSpPr>
        <p:spPr>
          <a:xfrm rot="5400000" flipH="1" flipV="1">
            <a:off x="5195040" y="819349"/>
            <a:ext cx="12700" cy="3492624"/>
          </a:xfrm>
          <a:prstGeom prst="curvedConnector3">
            <a:avLst>
              <a:gd name="adj1" fmla="val 5400000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19" idx="0"/>
            <a:endCxn id="15" idx="0"/>
          </p:cNvCxnSpPr>
          <p:nvPr/>
        </p:nvCxnSpPr>
        <p:spPr>
          <a:xfrm rot="16200000" flipV="1">
            <a:off x="2914629" y="2031562"/>
            <a:ext cx="12700" cy="1068198"/>
          </a:xfrm>
          <a:prstGeom prst="curvedConnector3">
            <a:avLst>
              <a:gd name="adj1" fmla="val 2048276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19" idx="0"/>
            <a:endCxn id="14" idx="0"/>
          </p:cNvCxnSpPr>
          <p:nvPr/>
        </p:nvCxnSpPr>
        <p:spPr>
          <a:xfrm rot="16200000" flipV="1">
            <a:off x="2458388" y="1575320"/>
            <a:ext cx="12700" cy="1980681"/>
          </a:xfrm>
          <a:prstGeom prst="curvedConnector3">
            <a:avLst>
              <a:gd name="adj1" fmla="val 3662055"/>
            </a:avLst>
          </a:prstGeom>
          <a:ln w="12700">
            <a:solidFill>
              <a:srgbClr val="6D84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8660621" y="1640958"/>
            <a:ext cx="2042460" cy="369332"/>
            <a:chOff x="8660621" y="1640958"/>
            <a:chExt cx="2042460" cy="369332"/>
          </a:xfrm>
        </p:grpSpPr>
        <p:sp>
          <p:nvSpPr>
            <p:cNvPr id="51" name="TextBox 50"/>
            <p:cNvSpPr txBox="1"/>
            <p:nvPr/>
          </p:nvSpPr>
          <p:spPr>
            <a:xfrm>
              <a:off x="8660621" y="1640958"/>
              <a:ext cx="76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knight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168960" y="1640958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</a:t>
              </a:r>
            </a:p>
          </p:txBody>
        </p:sp>
        <p:cxnSp>
          <p:nvCxnSpPr>
            <p:cNvPr id="62" name="Straight Arrow Connector 61"/>
            <p:cNvCxnSpPr>
              <a:stCxn id="51" idx="3"/>
              <a:endCxn id="52" idx="1"/>
            </p:cNvCxnSpPr>
            <p:nvPr/>
          </p:nvCxnSpPr>
          <p:spPr>
            <a:xfrm>
              <a:off x="9429934" y="1825624"/>
              <a:ext cx="73902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8660621" y="2027369"/>
            <a:ext cx="2340170" cy="369332"/>
            <a:chOff x="8660621" y="2015939"/>
            <a:chExt cx="2340170" cy="369332"/>
          </a:xfrm>
        </p:grpSpPr>
        <p:sp>
          <p:nvSpPr>
            <p:cNvPr id="53" name="TextBox 52"/>
            <p:cNvSpPr txBox="1"/>
            <p:nvPr/>
          </p:nvSpPr>
          <p:spPr>
            <a:xfrm>
              <a:off x="10168960" y="2015939"/>
              <a:ext cx="83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mighty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660621" y="2015939"/>
              <a:ext cx="76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knight</a:t>
              </a:r>
            </a:p>
          </p:txBody>
        </p:sp>
        <p:cxnSp>
          <p:nvCxnSpPr>
            <p:cNvPr id="64" name="Straight Arrow Connector 63"/>
            <p:cNvCxnSpPr>
              <a:stCxn id="57" idx="3"/>
              <a:endCxn id="53" idx="1"/>
            </p:cNvCxnSpPr>
            <p:nvPr/>
          </p:nvCxnSpPr>
          <p:spPr>
            <a:xfrm>
              <a:off x="9429934" y="2200605"/>
              <a:ext cx="73902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8660621" y="2413780"/>
            <a:ext cx="2488094" cy="369332"/>
            <a:chOff x="8660621" y="2505220"/>
            <a:chExt cx="2488094" cy="369332"/>
          </a:xfrm>
        </p:grpSpPr>
        <p:sp>
          <p:nvSpPr>
            <p:cNvPr id="54" name="TextBox 53"/>
            <p:cNvSpPr txBox="1"/>
            <p:nvPr/>
          </p:nvSpPr>
          <p:spPr>
            <a:xfrm>
              <a:off x="10168960" y="2505220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Lancelot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660621" y="2505220"/>
              <a:ext cx="76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knight</a:t>
              </a:r>
            </a:p>
          </p:txBody>
        </p:sp>
        <p:cxnSp>
          <p:nvCxnSpPr>
            <p:cNvPr id="66" name="Straight Arrow Connector 65"/>
            <p:cNvCxnSpPr>
              <a:stCxn id="58" idx="3"/>
              <a:endCxn id="54" idx="1"/>
            </p:cNvCxnSpPr>
            <p:nvPr/>
          </p:nvCxnSpPr>
          <p:spPr>
            <a:xfrm>
              <a:off x="9429934" y="2689886"/>
              <a:ext cx="73902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8660621" y="2800191"/>
            <a:ext cx="2308302" cy="369332"/>
            <a:chOff x="8660621" y="2937351"/>
            <a:chExt cx="2308302" cy="369332"/>
          </a:xfrm>
        </p:grpSpPr>
        <p:sp>
          <p:nvSpPr>
            <p:cNvPr id="55" name="TextBox 54"/>
            <p:cNvSpPr txBox="1"/>
            <p:nvPr/>
          </p:nvSpPr>
          <p:spPr>
            <a:xfrm>
              <a:off x="10168960" y="2937351"/>
              <a:ext cx="799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fought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8660621" y="2937351"/>
              <a:ext cx="76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knight</a:t>
              </a:r>
            </a:p>
          </p:txBody>
        </p:sp>
        <p:cxnSp>
          <p:nvCxnSpPr>
            <p:cNvPr id="68" name="Straight Arrow Connector 67"/>
            <p:cNvCxnSpPr>
              <a:stCxn id="59" idx="3"/>
              <a:endCxn id="55" idx="1"/>
            </p:cNvCxnSpPr>
            <p:nvPr/>
          </p:nvCxnSpPr>
          <p:spPr>
            <a:xfrm>
              <a:off x="9429934" y="3122017"/>
              <a:ext cx="73902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8660621" y="3186602"/>
            <a:ext cx="2414613" cy="369332"/>
            <a:chOff x="8660621" y="3369482"/>
            <a:chExt cx="2414613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10168960" y="3369482"/>
              <a:ext cx="906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bravely.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660621" y="3369482"/>
              <a:ext cx="769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knight</a:t>
              </a:r>
            </a:p>
          </p:txBody>
        </p:sp>
        <p:cxnSp>
          <p:nvCxnSpPr>
            <p:cNvPr id="70" name="Straight Arrow Connector 69"/>
            <p:cNvCxnSpPr>
              <a:stCxn id="60" idx="3"/>
              <a:endCxn id="56" idx="1"/>
            </p:cNvCxnSpPr>
            <p:nvPr/>
          </p:nvCxnSpPr>
          <p:spPr>
            <a:xfrm>
              <a:off x="9429934" y="3554148"/>
              <a:ext cx="739026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89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Facebook_Basic_3.9.2</Template>
  <TotalTime>0</TotalTime>
  <Words>1095</Words>
  <Application>Microsoft Office PowerPoint</Application>
  <PresentationFormat>Grand écran</PresentationFormat>
  <Paragraphs>362</Paragraphs>
  <Slides>32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FreightSans Pro Medium</vt:lpstr>
      <vt:lpstr>FreightSansLFPro</vt:lpstr>
      <vt:lpstr>FreightSansLFPro Light</vt:lpstr>
      <vt:lpstr>FreightSansLFPro Medium</vt:lpstr>
      <vt:lpstr>FreightSansLFPro Semibold</vt:lpstr>
      <vt:lpstr>Office Theme</vt:lpstr>
      <vt:lpstr>Présentation PowerPoint</vt:lpstr>
      <vt:lpstr>a library for efficient text classification and word representation</vt:lpstr>
      <vt:lpstr>Collaborators</vt:lpstr>
      <vt:lpstr>Scientific context</vt:lpstr>
      <vt:lpstr>Goal of the library</vt:lpstr>
      <vt:lpstr>Two main applications</vt:lpstr>
      <vt:lpstr>Background knowledge</vt:lpstr>
      <vt:lpstr>The cbow and skipgram models</vt:lpstr>
      <vt:lpstr>The skip-gram model</vt:lpstr>
      <vt:lpstr>Background: the skip-gram model</vt:lpstr>
      <vt:lpstr>Approximations to the loss</vt:lpstr>
      <vt:lpstr>The cbow model</vt:lpstr>
      <vt:lpstr>fasttext</vt:lpstr>
      <vt:lpstr>Bag of Tricks for Efficient Text Classification</vt:lpstr>
      <vt:lpstr>Fast text classification</vt:lpstr>
      <vt:lpstr>Model</vt:lpstr>
      <vt:lpstr>n-grams</vt:lpstr>
      <vt:lpstr>Sentiment analysis - performance</vt:lpstr>
      <vt:lpstr>Sentiment analysis - runtime</vt:lpstr>
      <vt:lpstr>Tag prediction</vt:lpstr>
      <vt:lpstr>Enriching Word Vectors with Sub-word Information</vt:lpstr>
      <vt:lpstr>Exploiting sub-word information</vt:lpstr>
      <vt:lpstr>Model</vt:lpstr>
      <vt:lpstr>OOV words</vt:lpstr>
      <vt:lpstr>Word similarity</vt:lpstr>
      <vt:lpstr>Word analogies</vt:lpstr>
      <vt:lpstr>Comparison to state-of-the-art methods</vt:lpstr>
      <vt:lpstr>Qualitative results</vt:lpstr>
      <vt:lpstr>Conclusion</vt:lpstr>
      <vt:lpstr>fasttext is open source</vt:lpstr>
      <vt:lpstr>Questions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fasttext – a library for efficient text classification</dc:title>
  <dc:creator>PiotrBojanowski</dc:creator>
  <cp:lastModifiedBy>Jean-Marc Marty</cp:lastModifiedBy>
  <cp:revision>314</cp:revision>
  <dcterms:created xsi:type="dcterms:W3CDTF">2016-09-05T14:16:59Z</dcterms:created>
  <dcterms:modified xsi:type="dcterms:W3CDTF">2016-11-23T16:26:16Z</dcterms:modified>
</cp:coreProperties>
</file>